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6"/>
  </p:notesMasterIdLst>
  <p:sldIdLst>
    <p:sldId id="257" r:id="rId4"/>
    <p:sldId id="260" r:id="rId5"/>
    <p:sldId id="261" r:id="rId6"/>
    <p:sldId id="281" r:id="rId7"/>
    <p:sldId id="277" r:id="rId8"/>
    <p:sldId id="258" r:id="rId9"/>
    <p:sldId id="285" r:id="rId10"/>
    <p:sldId id="286" r:id="rId11"/>
    <p:sldId id="287" r:id="rId12"/>
    <p:sldId id="279" r:id="rId13"/>
    <p:sldId id="290" r:id="rId14"/>
    <p:sldId id="259" r:id="rId15"/>
    <p:sldId id="288" r:id="rId16"/>
    <p:sldId id="289" r:id="rId17"/>
    <p:sldId id="284" r:id="rId18"/>
    <p:sldId id="282" r:id="rId19"/>
    <p:sldId id="283" r:id="rId20"/>
    <p:sldId id="264" r:id="rId21"/>
    <p:sldId id="265" r:id="rId22"/>
    <p:sldId id="266" r:id="rId23"/>
    <p:sldId id="267" r:id="rId24"/>
    <p:sldId id="268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60"/>
  </p:normalViewPr>
  <p:slideViewPr>
    <p:cSldViewPr snapToGrid="0">
      <p:cViewPr varScale="1">
        <p:scale>
          <a:sx n="88" d="100"/>
          <a:sy n="88" d="100"/>
        </p:scale>
        <p:origin x="1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s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s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s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AD6011-2A5A-B046-85DC-58079A76FF77}"/>
              </a:ext>
            </a:extLst>
          </p:cNvPr>
          <p:cNvSpPr/>
          <p:nvPr userDrawn="1"/>
        </p:nvSpPr>
        <p:spPr>
          <a:xfrm>
            <a:off x="4591709" y="6356350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02E143-6B3C-A145-AD97-B1CDC6EC126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</a:rPr>
              <a:t>.NET Conf </a:t>
            </a:r>
            <a:r>
              <a:rPr lang="en-US" sz="1800" b="1" dirty="0" err="1">
                <a:latin typeface="+mn-lt"/>
              </a:rPr>
              <a:t>Latinoamérica</a:t>
            </a:r>
            <a:r>
              <a:rPr lang="en-US" sz="1800" b="1" dirty="0">
                <a:latin typeface="+mn-lt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0B7D792-7F76-F940-A307-7B5B79E5F4D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164F4-C407-B746-88D0-2E4D75A0E623}"/>
              </a:ext>
            </a:extLst>
          </p:cNvPr>
          <p:cNvSpPr/>
          <p:nvPr userDrawn="1"/>
        </p:nvSpPr>
        <p:spPr>
          <a:xfrm>
            <a:off x="4591709" y="6356350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5/6/22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2EB2B-E461-7448-B495-C71DD6CB6996}"/>
              </a:ext>
            </a:extLst>
          </p:cNvPr>
          <p:cNvSpPr/>
          <p:nvPr userDrawn="1"/>
        </p:nvSpPr>
        <p:spPr>
          <a:xfrm>
            <a:off x="4591709" y="6352143"/>
            <a:ext cx="304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.NET Conf </a:t>
            </a:r>
            <a:r>
              <a:rPr lang="en-US" b="1" dirty="0" err="1"/>
              <a:t>Latinoamérica</a:t>
            </a:r>
            <a:r>
              <a:rPr lang="en-US" b="1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ucaripo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28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1.svg"/><Relationship Id="rId3" Type="http://schemas.openxmlformats.org/officeDocument/2006/relationships/image" Target="../media/image44.svg"/><Relationship Id="rId7" Type="http://schemas.openxmlformats.org/officeDocument/2006/relationships/image" Target="../media/image30.svg"/><Relationship Id="rId12" Type="http://schemas.openxmlformats.org/officeDocument/2006/relationships/image" Target="../media/image10.png"/><Relationship Id="rId17" Type="http://schemas.openxmlformats.org/officeDocument/2006/relationships/image" Target="../media/image54.svg"/><Relationship Id="rId2" Type="http://schemas.openxmlformats.org/officeDocument/2006/relationships/image" Target="../media/image4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5" Type="http://schemas.openxmlformats.org/officeDocument/2006/relationships/image" Target="../media/image52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svg"/><Relationship Id="rId1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4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3.png"/><Relationship Id="rId17" Type="http://schemas.openxmlformats.org/officeDocument/2006/relationships/image" Target="../media/image68.svg"/><Relationship Id="rId2" Type="http://schemas.openxmlformats.org/officeDocument/2006/relationships/image" Target="../media/image55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6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svg"/><Relationship Id="rId3" Type="http://schemas.openxmlformats.org/officeDocument/2006/relationships/image" Target="../media/image70.svg"/><Relationship Id="rId7" Type="http://schemas.openxmlformats.org/officeDocument/2006/relationships/image" Target="../media/image72.svg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" Type="http://schemas.openxmlformats.org/officeDocument/2006/relationships/image" Target="../media/image69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11" Type="http://schemas.openxmlformats.org/officeDocument/2006/relationships/image" Target="../media/image14.svg"/><Relationship Id="rId5" Type="http://schemas.openxmlformats.org/officeDocument/2006/relationships/image" Target="../media/image26.svg"/><Relationship Id="rId15" Type="http://schemas.openxmlformats.org/officeDocument/2006/relationships/image" Target="../media/image78.svg"/><Relationship Id="rId10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74.svg"/><Relationship Id="rId1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pec.openapis.org/oas/v3.0.3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AE11B7-E4DE-7CC7-EDF1-4937BC9F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8"/>
            <a:ext cx="12192000" cy="68937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94" y="1159557"/>
            <a:ext cx="7997471" cy="3402918"/>
          </a:xfrm>
        </p:spPr>
        <p:txBody>
          <a:bodyPr/>
          <a:lstStyle/>
          <a:p>
            <a:r>
              <a:rPr lang="es-US" b="1" dirty="0"/>
              <a:t>Cómo desarrollar una API en .NET 6 usando App </a:t>
            </a:r>
            <a:r>
              <a:rPr lang="es-US" b="1" dirty="0" err="1"/>
              <a:t>Services</a:t>
            </a:r>
            <a:r>
              <a:rPr lang="es-US" b="1" dirty="0"/>
              <a:t> de Azure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45487"/>
            <a:ext cx="8028815" cy="1144163"/>
          </a:xfrm>
        </p:spPr>
        <p:txBody>
          <a:bodyPr/>
          <a:lstStyle/>
          <a:p>
            <a:r>
              <a:rPr lang="en-US" dirty="0"/>
              <a:t>Juan Carlos </a:t>
            </a:r>
            <a:r>
              <a:rPr lang="en-US" dirty="0" err="1"/>
              <a:t>Ricalde</a:t>
            </a:r>
            <a:r>
              <a:rPr lang="en-US" dirty="0"/>
              <a:t> Poveda aka “</a:t>
            </a:r>
            <a:r>
              <a:rPr lang="en-US" dirty="0" err="1"/>
              <a:t>Jucaripo</a:t>
            </a:r>
            <a:r>
              <a:rPr lang="en-US" dirty="0"/>
              <a:t>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25B1C6-3B0D-27EF-A1DD-9031B2B4D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412" y="28263"/>
            <a:ext cx="2262588" cy="22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C65DA4-130F-4769-3F77-70DAE3B89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428" y="0"/>
            <a:ext cx="13112282" cy="74140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04CCB55-9B41-074B-9082-22E8BBE2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 a resolver :</a:t>
            </a:r>
            <a:endParaRPr lang="en-MX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0D0937-3286-4003-7F05-86F3EA07E6D4}"/>
              </a:ext>
            </a:extLst>
          </p:cNvPr>
          <p:cNvSpPr txBox="1"/>
          <p:nvPr/>
        </p:nvSpPr>
        <p:spPr>
          <a:xfrm>
            <a:off x="1112108" y="1690688"/>
            <a:ext cx="88845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Hacer una API REST  para reportes de bugs</a:t>
            </a:r>
            <a:br>
              <a:rPr lang="es-ES_tradnl" dirty="0"/>
            </a:br>
            <a:endParaRPr lang="es-ES_tradnl" dirty="0"/>
          </a:p>
          <a:p>
            <a:r>
              <a:rPr lang="es-ES_tradnl" dirty="0"/>
              <a:t>Para poder </a:t>
            </a:r>
          </a:p>
          <a:p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 err="1"/>
              <a:t>Create</a:t>
            </a:r>
            <a:r>
              <a:rPr lang="es-ES_tradnl" dirty="0"/>
              <a:t>    Crear un reporte de Bug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Read</a:t>
            </a:r>
            <a:r>
              <a:rPr lang="es-ES_tradnl" dirty="0"/>
              <a:t>       Traer la lista de Bugs</a:t>
            </a:r>
          </a:p>
          <a:p>
            <a:pPr marL="285750" indent="-285750">
              <a:buFontTx/>
              <a:buChar char="-"/>
            </a:pPr>
            <a:r>
              <a:rPr lang="es-ES_tradnl" dirty="0"/>
              <a:t>                Traer un bug especifico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Update</a:t>
            </a:r>
            <a:r>
              <a:rPr lang="es-ES_tradnl" dirty="0"/>
              <a:t>   Modificar el reporte de Bug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Delete</a:t>
            </a:r>
            <a:r>
              <a:rPr lang="es-ES_tradnl" dirty="0"/>
              <a:t>    Eliminar un reporte</a:t>
            </a:r>
          </a:p>
          <a:p>
            <a:endParaRPr lang="es-ES_tradnl" dirty="0"/>
          </a:p>
          <a:p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Una api puede  tener todos los tipos de solicitudes o solo alguna depende de la necesidad del proyecto.</a:t>
            </a:r>
          </a:p>
          <a:p>
            <a:endParaRPr lang="es-ES_tradnl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B5725718-83F5-CDC8-F1BA-097EF4611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922" y="5053914"/>
            <a:ext cx="1488026" cy="18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C65DA4-130F-4769-3F77-70DAE3B89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0282" y="0"/>
            <a:ext cx="13112282" cy="74140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04CCB55-9B41-074B-9082-22E8BBE2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Paquetes </a:t>
            </a:r>
            <a:r>
              <a:rPr lang="es-ES" dirty="0" err="1"/>
              <a:t>Nuget</a:t>
            </a:r>
            <a:r>
              <a:rPr lang="es-ES" dirty="0"/>
              <a:t> a usar :</a:t>
            </a:r>
            <a:endParaRPr lang="en-MX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B5725718-83F5-CDC8-F1BA-097EF4611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922" y="5053914"/>
            <a:ext cx="1488026" cy="18686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BA6DAE-452C-33B9-EEB5-FB650A982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728" y="3068754"/>
            <a:ext cx="6250993" cy="397031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BEE383-2B70-FD22-557E-DBB3F83AB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50" y="1812022"/>
            <a:ext cx="5500892" cy="16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38CD7F2-59D5-4C7D-40CB-BAA7962B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428" y="0"/>
            <a:ext cx="13112282" cy="74140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365124"/>
            <a:ext cx="10515600" cy="1325563"/>
          </a:xfrm>
        </p:spPr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7252B1E-2F7C-6395-5BCB-6A0B2A991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0920" y="1027906"/>
            <a:ext cx="6951080" cy="5921669"/>
          </a:xfrm>
        </p:spPr>
      </p:pic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38CD7F2-59D5-4C7D-40CB-BAA7962B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0282" y="0"/>
            <a:ext cx="13112282" cy="74140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365124"/>
            <a:ext cx="10515600" cy="1325563"/>
          </a:xfrm>
        </p:spPr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codigo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8488F1-2633-08C3-1682-1979EFE9D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bugModel</a:t>
            </a:r>
            <a:endParaRPr lang="es-ES_tradnl" dirty="0"/>
          </a:p>
          <a:p>
            <a:r>
              <a:rPr lang="es-ES_tradnl" dirty="0"/>
              <a:t>	{</a:t>
            </a:r>
          </a:p>
          <a:p>
            <a:r>
              <a:rPr lang="es-ES_tradnl" dirty="0"/>
              <a:t>		[Key]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int</a:t>
            </a:r>
            <a:r>
              <a:rPr lang="es-ES_tradnl" dirty="0"/>
              <a:t> ID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Nombre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Reporta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DateTime</a:t>
            </a:r>
            <a:r>
              <a:rPr lang="es-ES_tradnl" dirty="0"/>
              <a:t> </a:t>
            </a:r>
            <a:r>
              <a:rPr lang="es-ES_tradnl" dirty="0" err="1"/>
              <a:t>FechaReporte</a:t>
            </a:r>
            <a:r>
              <a:rPr lang="es-ES_tradnl" dirty="0"/>
              <a:t>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Resumen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</a:t>
            </a:r>
            <a:r>
              <a:rPr lang="es-ES_tradnl" dirty="0" err="1"/>
              <a:t>Url</a:t>
            </a:r>
            <a:r>
              <a:rPr lang="es-ES_tradnl" dirty="0"/>
              <a:t>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Pantalla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Plataforma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</a:t>
            </a:r>
            <a:r>
              <a:rPr lang="es-ES_tradnl" dirty="0" err="1"/>
              <a:t>SistemaOperativo</a:t>
            </a:r>
            <a:r>
              <a:rPr lang="es-ES_tradnl" dirty="0"/>
              <a:t>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App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Severidad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Atiende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Prioridad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56585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38CD7F2-59D5-4C7D-40CB-BAA7962B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0282" y="0"/>
            <a:ext cx="13112282" cy="74140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43" y="365124"/>
            <a:ext cx="10515600" cy="1325563"/>
          </a:xfrm>
        </p:spPr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codigo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8488F1-2633-08C3-1682-1979EFE9D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bugModel</a:t>
            </a:r>
            <a:endParaRPr lang="es-ES_tradnl" dirty="0"/>
          </a:p>
          <a:p>
            <a:r>
              <a:rPr lang="es-ES_tradnl" dirty="0"/>
              <a:t>	{</a:t>
            </a:r>
          </a:p>
          <a:p>
            <a:r>
              <a:rPr lang="es-ES_tradnl" dirty="0"/>
              <a:t>		[Key]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int</a:t>
            </a:r>
            <a:r>
              <a:rPr lang="es-ES_tradnl" dirty="0"/>
              <a:t> ID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Nombre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Reporta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DateTime</a:t>
            </a:r>
            <a:r>
              <a:rPr lang="es-ES_tradnl" dirty="0"/>
              <a:t> </a:t>
            </a:r>
            <a:r>
              <a:rPr lang="es-ES_tradnl" dirty="0" err="1"/>
              <a:t>FechaReporte</a:t>
            </a:r>
            <a:r>
              <a:rPr lang="es-ES_tradnl" dirty="0"/>
              <a:t>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Resumen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</a:t>
            </a:r>
            <a:r>
              <a:rPr lang="es-ES_tradnl" dirty="0" err="1"/>
              <a:t>Url</a:t>
            </a:r>
            <a:r>
              <a:rPr lang="es-ES_tradnl" dirty="0"/>
              <a:t>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Pantalla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Plataforma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</a:t>
            </a:r>
            <a:r>
              <a:rPr lang="es-ES_tradnl" dirty="0" err="1"/>
              <a:t>SistemaOperativo</a:t>
            </a:r>
            <a:r>
              <a:rPr lang="es-ES_tradnl" dirty="0"/>
              <a:t>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App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Severidad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Atiende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r>
              <a:rPr lang="es-ES_tradnl" dirty="0"/>
              <a:t>		</a:t>
            </a: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string</a:t>
            </a:r>
            <a:r>
              <a:rPr lang="es-ES_tradnl" dirty="0"/>
              <a:t>? Prioridad { </a:t>
            </a:r>
            <a:r>
              <a:rPr lang="es-ES_tradnl" dirty="0" err="1"/>
              <a:t>get</a:t>
            </a:r>
            <a:r>
              <a:rPr lang="es-ES_tradnl" dirty="0"/>
              <a:t>; set; }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964424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3631277-D737-962F-F2EF-6D4D7FEF8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572" y="38607"/>
            <a:ext cx="12192000" cy="68937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342" y="648994"/>
            <a:ext cx="7949543" cy="676220"/>
          </a:xfrm>
        </p:spPr>
        <p:txBody>
          <a:bodyPr/>
          <a:lstStyle/>
          <a:p>
            <a:r>
              <a:rPr lang="es-ES" dirty="0"/>
              <a:t>Dudas y comentarios.</a:t>
            </a:r>
            <a:endParaRPr lang="en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3088A1-1CEC-E1A5-A9C6-FD824179B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285" y="0"/>
            <a:ext cx="3403600" cy="228600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9FA6E637-4D2C-2B53-7B73-3CA750387DE0}"/>
              </a:ext>
            </a:extLst>
          </p:cNvPr>
          <p:cNvSpPr txBox="1">
            <a:spLocks/>
          </p:cNvSpPr>
          <p:nvPr/>
        </p:nvSpPr>
        <p:spPr>
          <a:xfrm>
            <a:off x="3577967" y="2611821"/>
            <a:ext cx="8107198" cy="126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¡¡ Gracias !!</a:t>
            </a:r>
          </a:p>
        </p:txBody>
      </p:sp>
      <p:pic>
        <p:nvPicPr>
          <p:cNvPr id="10" name="Graphic 2">
            <a:extLst>
              <a:ext uri="{FF2B5EF4-FFF2-40B4-BE49-F238E27FC236}">
                <a16:creationId xmlns:a16="http://schemas.microsoft.com/office/drawing/2014/main" id="{696F4E83-F69B-8CFC-B0D8-B2B378040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6035" y="468491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21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CC92B5D-D3AB-4A41-9275-2DC0011A9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91"/>
            <a:ext cx="12192000" cy="71168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BD15E9-BB86-CF44-877A-4ACA4BFE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Datos de contacto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BDF9A1-F1E5-1747-9BAF-087FC9833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9676" cy="4351338"/>
          </a:xfrm>
        </p:spPr>
        <p:txBody>
          <a:bodyPr/>
          <a:lstStyle/>
          <a:p>
            <a:r>
              <a:rPr lang="es-ES" dirty="0"/>
              <a:t>Web:    </a:t>
            </a:r>
            <a:r>
              <a:rPr lang="es-ES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http://jucaripo.com</a:t>
            </a:r>
            <a:endParaRPr lang="es-E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s-ES" dirty="0"/>
              <a:t>Twitter  @</a:t>
            </a:r>
            <a:r>
              <a:rPr lang="es-ES" dirty="0" err="1"/>
              <a:t>jucaripo</a:t>
            </a:r>
            <a:endParaRPr lang="es-ES" dirty="0"/>
          </a:p>
          <a:p>
            <a:r>
              <a:rPr lang="es-ES" dirty="0"/>
              <a:t>Facebook: </a:t>
            </a:r>
            <a:r>
              <a:rPr lang="es-ES" sz="1800" dirty="0"/>
              <a:t>https://</a:t>
            </a:r>
            <a:r>
              <a:rPr lang="es-ES" sz="1800" dirty="0" err="1"/>
              <a:t>www.facebook.com</a:t>
            </a:r>
            <a:r>
              <a:rPr lang="es-ES" sz="1800" dirty="0"/>
              <a:t>/</a:t>
            </a:r>
            <a:r>
              <a:rPr lang="es-ES" sz="1800" dirty="0" err="1"/>
              <a:t>jucaripoBlog</a:t>
            </a:r>
            <a:r>
              <a:rPr lang="es-ES" sz="1800" dirty="0"/>
              <a:t>/</a:t>
            </a:r>
          </a:p>
          <a:p>
            <a:r>
              <a:rPr lang="es-ES" dirty="0" err="1"/>
              <a:t>Linkedin</a:t>
            </a:r>
            <a:r>
              <a:rPr lang="es-ES" dirty="0"/>
              <a:t>: </a:t>
            </a:r>
            <a:r>
              <a:rPr lang="es-ES" sz="1800" dirty="0"/>
              <a:t>https://</a:t>
            </a:r>
            <a:r>
              <a:rPr lang="es-ES" sz="1800" dirty="0" err="1"/>
              <a:t>www.linkedin.com</a:t>
            </a:r>
            <a:r>
              <a:rPr lang="es-ES" sz="1800" dirty="0"/>
              <a:t>/in/</a:t>
            </a:r>
            <a:r>
              <a:rPr lang="es-ES" sz="1800" dirty="0" err="1"/>
              <a:t>jucaripo</a:t>
            </a:r>
            <a:r>
              <a:rPr lang="es-ES" sz="1800" dirty="0"/>
              <a:t>/</a:t>
            </a:r>
          </a:p>
          <a:p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B8BBB1-80E5-AA4D-9927-4C90C3794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1252" y="4001294"/>
            <a:ext cx="2062548" cy="25182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88045AC-3BA8-AF46-B906-0F455F86B9F8}"/>
              </a:ext>
            </a:extLst>
          </p:cNvPr>
          <p:cNvSpPr txBox="1"/>
          <p:nvPr/>
        </p:nvSpPr>
        <p:spPr>
          <a:xfrm>
            <a:off x="10149304" y="135466"/>
            <a:ext cx="208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/>
              <a:t>.Net</a:t>
            </a:r>
            <a:r>
              <a:rPr lang="es-ES_tradnl" sz="2400" dirty="0"/>
              <a:t> 20 Años</a:t>
            </a:r>
          </a:p>
        </p:txBody>
      </p:sp>
    </p:spTree>
    <p:extLst>
      <p:ext uri="{BB962C8B-B14F-4D97-AF65-F5344CB8AC3E}">
        <p14:creationId xmlns:p14="http://schemas.microsoft.com/office/powerpoint/2010/main" val="2860400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83773A-68A7-2A4F-8458-2CACD52E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245202"/>
            <a:ext cx="12192000" cy="7116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¡Gracias!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</a:t>
            </a:r>
            <a:r>
              <a:rPr lang="en-US" dirty="0" err="1"/>
              <a:t>Felicidades</a:t>
            </a:r>
            <a:r>
              <a:rPr lang="en-US" dirty="0"/>
              <a:t> a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comunidad</a:t>
            </a:r>
            <a:r>
              <a:rPr lang="en-US" dirty="0"/>
              <a:t> </a:t>
            </a:r>
            <a:r>
              <a:rPr lang="en-US" dirty="0" err="1"/>
              <a:t>.Net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1A40A0-A984-514E-A8D8-E1FE5ADBDEF0}"/>
              </a:ext>
            </a:extLst>
          </p:cNvPr>
          <p:cNvSpPr txBox="1"/>
          <p:nvPr/>
        </p:nvSpPr>
        <p:spPr>
          <a:xfrm>
            <a:off x="10149304" y="135466"/>
            <a:ext cx="208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/>
              <a:t>.Net</a:t>
            </a:r>
            <a:r>
              <a:rPr lang="es-ES_tradnl" sz="2400" dirty="0"/>
              <a:t> 20 Años</a:t>
            </a:r>
          </a:p>
        </p:txBody>
      </p:sp>
    </p:spTree>
    <p:extLst>
      <p:ext uri="{BB962C8B-B14F-4D97-AF65-F5344CB8AC3E}">
        <p14:creationId xmlns:p14="http://schemas.microsoft.com/office/powerpoint/2010/main" val="4111004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AA1DD9F-7563-B91A-BBDB-E98CEB33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8"/>
            <a:ext cx="12192000" cy="689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¿Que es </a:t>
            </a:r>
            <a:r>
              <a:rPr lang="en-US" dirty="0" err="1"/>
              <a:t>una</a:t>
            </a:r>
            <a:r>
              <a:rPr lang="en-US" dirty="0"/>
              <a:t> API?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2C12-DA35-E446-A09E-D4767028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/>
              <a:t>El término API es una abreviatura de </a:t>
            </a:r>
            <a:r>
              <a:rPr lang="es-US" b="1" dirty="0" err="1"/>
              <a:t>A</a:t>
            </a:r>
            <a:r>
              <a:rPr lang="es-US" dirty="0" err="1"/>
              <a:t>pplication</a:t>
            </a:r>
            <a:r>
              <a:rPr lang="es-US" dirty="0"/>
              <a:t> </a:t>
            </a:r>
            <a:r>
              <a:rPr lang="es-US" b="1" dirty="0" err="1"/>
              <a:t>P</a:t>
            </a:r>
            <a:r>
              <a:rPr lang="es-US" dirty="0" err="1"/>
              <a:t>rogramming</a:t>
            </a:r>
            <a:r>
              <a:rPr lang="es-US" dirty="0"/>
              <a:t> </a:t>
            </a:r>
            <a:r>
              <a:rPr lang="es-US" b="1" dirty="0"/>
              <a:t>I</a:t>
            </a:r>
            <a:r>
              <a:rPr lang="es-US" dirty="0"/>
              <a:t>nterfaces, que en español significa </a:t>
            </a:r>
            <a:r>
              <a:rPr lang="es-US" i="1" dirty="0"/>
              <a:t>interfaz de programación de aplicaciones</a:t>
            </a:r>
            <a:r>
              <a:rPr lang="es-US" dirty="0"/>
              <a:t>.</a:t>
            </a:r>
            <a:endParaRPr lang="en-MX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616420-69A2-D95D-942B-9A1CF9476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410" y="4001294"/>
            <a:ext cx="6730314" cy="198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A834EEC-955B-51BD-F95A-794FF0DF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8"/>
            <a:ext cx="12192000" cy="68937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554C3A1-0EB5-9722-9484-09D21EEEDB7E}"/>
              </a:ext>
            </a:extLst>
          </p:cNvPr>
          <p:cNvSpPr/>
          <p:nvPr/>
        </p:nvSpPr>
        <p:spPr>
          <a:xfrm>
            <a:off x="6232634" y="1868501"/>
            <a:ext cx="5278822" cy="430107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¿Que es </a:t>
            </a:r>
            <a:r>
              <a:rPr lang="en-US" dirty="0" err="1"/>
              <a:t>una</a:t>
            </a:r>
            <a:r>
              <a:rPr lang="en-US" dirty="0"/>
              <a:t> API-REST?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544" y="1604935"/>
            <a:ext cx="5181600" cy="4792718"/>
          </a:xfrm>
        </p:spPr>
        <p:txBody>
          <a:bodyPr>
            <a:normAutofit fontScale="47500" lnSpcReduction="20000"/>
          </a:bodyPr>
          <a:lstStyle/>
          <a:p>
            <a:r>
              <a:rPr lang="es-US" sz="3400" dirty="0"/>
              <a:t>REST (</a:t>
            </a:r>
            <a:r>
              <a:rPr lang="es-US" sz="3400" dirty="0" err="1"/>
              <a:t>Representational</a:t>
            </a:r>
            <a:r>
              <a:rPr lang="es-US" sz="3400" dirty="0"/>
              <a:t> </a:t>
            </a:r>
            <a:r>
              <a:rPr lang="es-US" sz="3400" dirty="0" err="1"/>
              <a:t>State</a:t>
            </a:r>
            <a:r>
              <a:rPr lang="es-US" sz="3400" dirty="0"/>
              <a:t> Transfer) utiliza el protocolo </a:t>
            </a:r>
            <a:r>
              <a:rPr lang="es-US" sz="3400" b="1" dirty="0"/>
              <a:t>http</a:t>
            </a:r>
            <a:r>
              <a:rPr lang="es-US" sz="3400" dirty="0"/>
              <a:t> y establece unas directrices:</a:t>
            </a:r>
          </a:p>
          <a:p>
            <a:r>
              <a:rPr lang="es-US" sz="3400" b="1" dirty="0"/>
              <a:t>Las URL representan de acceso a los recursos</a:t>
            </a:r>
            <a:r>
              <a:rPr lang="es-US" sz="3400" i="1" dirty="0"/>
              <a:t>.</a:t>
            </a:r>
          </a:p>
          <a:p>
            <a:endParaRPr lang="es-US" sz="3400" dirty="0"/>
          </a:p>
          <a:p>
            <a:r>
              <a:rPr lang="es-US" sz="3400" b="1" dirty="0"/>
              <a:t>Las acciones se expresan por el método HTTP.</a:t>
            </a:r>
            <a:endParaRPr lang="es-US" sz="3400" dirty="0"/>
          </a:p>
          <a:p>
            <a:r>
              <a:rPr lang="es-US" sz="3400" i="1" dirty="0"/>
              <a:t>GET para consultas, POST para creación de recursos, PUT y PATCH para actualizaciones y DELETE para eliminar.</a:t>
            </a:r>
          </a:p>
          <a:p>
            <a:endParaRPr lang="es-US" sz="3400" dirty="0"/>
          </a:p>
          <a:p>
            <a:r>
              <a:rPr lang="es-US" sz="3400" b="1" dirty="0" err="1"/>
              <a:t>Posiblidad</a:t>
            </a:r>
            <a:r>
              <a:rPr lang="es-US" sz="3400" b="1" dirty="0"/>
              <a:t> de pasar parámetros por </a:t>
            </a:r>
            <a:r>
              <a:rPr lang="es-US" sz="3400" b="1" dirty="0" err="1"/>
              <a:t>query-string</a:t>
            </a:r>
            <a:r>
              <a:rPr lang="es-US" sz="3400" b="1" dirty="0"/>
              <a:t> o cabeceras</a:t>
            </a:r>
            <a:endParaRPr lang="es-US" sz="3400" dirty="0"/>
          </a:p>
          <a:p>
            <a:r>
              <a:rPr lang="es-US" sz="3400" i="1" dirty="0"/>
              <a:t>Utilizado para filtros, paginación, i18n,etc. /</a:t>
            </a:r>
            <a:r>
              <a:rPr lang="es-US" sz="3400" i="1" dirty="0" err="1"/>
              <a:t>films?from</a:t>
            </a:r>
            <a:r>
              <a:rPr lang="es-US" sz="3400" i="1" dirty="0"/>
              <a:t>=1980&amp;to=1990</a:t>
            </a:r>
          </a:p>
          <a:p>
            <a:endParaRPr lang="es-US" sz="3400" dirty="0"/>
          </a:p>
          <a:p>
            <a:r>
              <a:rPr lang="es-US" sz="3400" b="1" dirty="0"/>
              <a:t>Formato de los mensajes de entrada y salida en lenguajes conocidos: JSON o XML.</a:t>
            </a:r>
          </a:p>
          <a:p>
            <a:endParaRPr lang="es-US" sz="3400" dirty="0"/>
          </a:p>
          <a:p>
            <a:r>
              <a:rPr lang="es-US" sz="3400" b="1" dirty="0"/>
              <a:t>Uso de HTTPS y OAuth para la seguridad</a:t>
            </a:r>
            <a:endParaRPr lang="es-US" sz="3400" dirty="0"/>
          </a:p>
          <a:p>
            <a:endParaRPr lang="en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547935-1ABA-E4A3-5A6F-A2DDD946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962368"/>
            <a:ext cx="3810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26B3E5A-4409-E148-E257-942BE5F0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37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554C3A1-0EB5-9722-9484-09D21EEEDB7E}"/>
              </a:ext>
            </a:extLst>
          </p:cNvPr>
          <p:cNvSpPr/>
          <p:nvPr/>
        </p:nvSpPr>
        <p:spPr>
          <a:xfrm>
            <a:off x="6232634" y="1868501"/>
            <a:ext cx="5278822" cy="430107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- Swagger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55" y="1899224"/>
            <a:ext cx="5181600" cy="3660748"/>
          </a:xfrm>
        </p:spPr>
        <p:txBody>
          <a:bodyPr>
            <a:normAutofit/>
          </a:bodyPr>
          <a:lstStyle/>
          <a:p>
            <a:r>
              <a:rPr lang="es-US" sz="1800" dirty="0"/>
              <a:t>Una cuestión que puede causar confusión es la distinción entre </a:t>
            </a:r>
            <a:r>
              <a:rPr lang="es-US" sz="1800" dirty="0" err="1"/>
              <a:t>OpenAPI</a:t>
            </a:r>
            <a:r>
              <a:rPr lang="es-US" sz="1800" dirty="0"/>
              <a:t> y </a:t>
            </a:r>
            <a:r>
              <a:rPr lang="es-US" sz="1800" dirty="0" err="1"/>
              <a:t>Swagger</a:t>
            </a:r>
            <a:r>
              <a:rPr lang="es-US" sz="1800" dirty="0"/>
              <a:t>. </a:t>
            </a:r>
            <a:r>
              <a:rPr lang="es-US" sz="1800" dirty="0" err="1"/>
              <a:t>OpenAPI</a:t>
            </a:r>
            <a:r>
              <a:rPr lang="es-US" sz="1800" dirty="0"/>
              <a:t> es una especificación, es decir, </a:t>
            </a:r>
            <a:r>
              <a:rPr lang="es-US" sz="1800" b="1" dirty="0"/>
              <a:t>una descripción abstracta</a:t>
            </a:r>
            <a:r>
              <a:rPr lang="es-US" sz="1800" dirty="0"/>
              <a:t> que no está ligada a una aplicación técnica concreta. Hasta la versión 2.0, esta especificación todavía se llamaba </a:t>
            </a:r>
            <a:r>
              <a:rPr lang="es-US" sz="1800" dirty="0" err="1"/>
              <a:t>Swagger</a:t>
            </a:r>
            <a:r>
              <a:rPr lang="es-US" sz="1800" dirty="0"/>
              <a:t> y luego fue renombrada como </a:t>
            </a:r>
            <a:r>
              <a:rPr lang="es-US" sz="1800" u="sng" dirty="0">
                <a:solidFill>
                  <a:schemeClr val="bg1">
                    <a:lumMod val="20000"/>
                    <a:lumOff val="80000"/>
                  </a:schemeClr>
                </a:solidFill>
                <a:hlinkClick r:id="rId3" tooltip="OpenAPI Specific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especificación OpenAPI</a:t>
            </a:r>
            <a:r>
              <a:rPr lang="es-US" sz="1800" dirty="0"/>
              <a:t>. Sin embargo, las herramientas proporcionadas por </a:t>
            </a:r>
            <a:r>
              <a:rPr lang="es-US" sz="1800" dirty="0" err="1"/>
              <a:t>SmartBear</a:t>
            </a:r>
            <a:r>
              <a:rPr lang="es-US" sz="1800" dirty="0"/>
              <a:t>, la empresa que la desarrolló originalmente, siguen existiendo con el nombre de </a:t>
            </a:r>
            <a:r>
              <a:rPr lang="es-US" sz="1800" dirty="0" err="1"/>
              <a:t>Swagger</a:t>
            </a:r>
            <a:r>
              <a:rPr lang="es-US" sz="1800" dirty="0"/>
              <a:t>.</a:t>
            </a:r>
            <a:endParaRPr lang="en-MX" sz="18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00923F-AB53-94BE-5EE7-FFBD5C6B1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688" y="2101584"/>
            <a:ext cx="4581217" cy="35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3631277-D737-962F-F2EF-6D4D7FEF8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37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162DEA-C55A-274E-B1FF-92B25024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71" y="1520552"/>
            <a:ext cx="7949543" cy="2852737"/>
          </a:xfrm>
        </p:spPr>
        <p:txBody>
          <a:bodyPr>
            <a:normAutofit fontScale="90000"/>
          </a:bodyPr>
          <a:lstStyle/>
          <a:p>
            <a:r>
              <a:rPr lang="es-ES" dirty="0"/>
              <a:t>Proyecto Api MVC</a:t>
            </a:r>
            <a:br>
              <a:rPr lang="es-ES" dirty="0"/>
            </a:br>
            <a:r>
              <a:rPr lang="es-ES" dirty="0"/>
              <a:t>con Azure App </a:t>
            </a:r>
            <a:r>
              <a:rPr lang="es-ES" dirty="0" err="1"/>
              <a:t>Service</a:t>
            </a:r>
            <a:r>
              <a:rPr lang="es-ES" dirty="0"/>
              <a:t> para desarrollo</a:t>
            </a:r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7D673-D091-0F49-8F87-94EBDAD47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49543" cy="1790316"/>
          </a:xfrm>
        </p:spPr>
        <p:txBody>
          <a:bodyPr/>
          <a:lstStyle/>
          <a:p>
            <a:r>
              <a:rPr lang="es-ES" dirty="0"/>
              <a:t>Escenario: </a:t>
            </a:r>
            <a:br>
              <a:rPr lang="es-ES" dirty="0"/>
            </a:br>
            <a:r>
              <a:rPr lang="es-ES" dirty="0"/>
              <a:t>Implementar  una api para soporte de bugs.</a:t>
            </a:r>
            <a:br>
              <a:rPr lang="es-ES" dirty="0"/>
            </a:br>
            <a:r>
              <a:rPr lang="es-ES" dirty="0"/>
              <a:t>Y que pueda ser compartida con otros desarrolladores</a:t>
            </a:r>
            <a:br>
              <a:rPr lang="es-ES" dirty="0"/>
            </a:br>
            <a:r>
              <a:rPr lang="es-ES" dirty="0"/>
              <a:t>para que puedan avanzar el proyecto.</a:t>
            </a:r>
            <a:endParaRPr lang="en-MX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501BB0-7947-4D44-92A1-9E67973FD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9685" y="4153758"/>
            <a:ext cx="2590800" cy="25908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83088A1-1CEC-E1A5-A9C6-FD824179B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285" y="0"/>
            <a:ext cx="3403600" cy="228600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9FA6E637-4D2C-2B53-7B73-3CA750387DE0}"/>
              </a:ext>
            </a:extLst>
          </p:cNvPr>
          <p:cNvSpPr txBox="1">
            <a:spLocks/>
          </p:cNvSpPr>
          <p:nvPr/>
        </p:nvSpPr>
        <p:spPr>
          <a:xfrm>
            <a:off x="635071" y="401391"/>
            <a:ext cx="8107198" cy="126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1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CE20942-933C-853F-9194-F7FFD1B3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428" y="0"/>
            <a:ext cx="13112282" cy="74140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14" y="2673350"/>
            <a:ext cx="8107198" cy="126222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Repositorio</a:t>
            </a:r>
            <a:r>
              <a:rPr lang="en-US" dirty="0"/>
              <a:t> del Demo</a:t>
            </a:r>
            <a:br>
              <a:rPr lang="en-US" dirty="0"/>
            </a:br>
            <a:r>
              <a:rPr lang="en-US" dirty="0" err="1"/>
              <a:t>en</a:t>
            </a:r>
            <a:r>
              <a:rPr lang="en-US" dirty="0"/>
              <a:t>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092" y="4184650"/>
            <a:ext cx="8107198" cy="150018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jucaripo</a:t>
            </a:r>
            <a:r>
              <a:rPr lang="en-US" dirty="0"/>
              <a:t>/AspNet6ApiBugsDemo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BD4A34F-CA10-194B-9049-2A0FADF52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7892" y="4184650"/>
            <a:ext cx="2590800" cy="1905000"/>
          </a:xfrm>
          <a:prstGeom prst="rect">
            <a:avLst/>
          </a:prstGeom>
        </p:spPr>
      </p:pic>
      <p:pic>
        <p:nvPicPr>
          <p:cNvPr id="6146" name="Picture 2" descr="Ver las imágenes de origen">
            <a:extLst>
              <a:ext uri="{FF2B5EF4-FFF2-40B4-BE49-F238E27FC236}">
                <a16:creationId xmlns:a16="http://schemas.microsoft.com/office/drawing/2014/main" id="{0C2D0466-2448-1014-894E-A63BA2F7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727" y="1217411"/>
            <a:ext cx="3369129" cy="189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CE20942-933C-853F-9194-F7FFD1B3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428" y="0"/>
            <a:ext cx="13112282" cy="74140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949" y="586297"/>
            <a:ext cx="8107198" cy="1262227"/>
          </a:xfrm>
        </p:spPr>
        <p:txBody>
          <a:bodyPr>
            <a:normAutofit/>
          </a:bodyPr>
          <a:lstStyle/>
          <a:p>
            <a:r>
              <a:rPr lang="en-US" dirty="0" err="1"/>
              <a:t>Inicio</a:t>
            </a:r>
            <a:r>
              <a:rPr lang="en-US" dirty="0"/>
              <a:t> de Proyecto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56BDE0-DC5F-45B7-529F-75AA5E5D1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639" y="1974064"/>
            <a:ext cx="5070390" cy="31494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A394F3-9F26-E1E1-73EA-F8D1BD51B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30" y="1857023"/>
            <a:ext cx="7452124" cy="52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14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CE20942-933C-853F-9194-F7FFD1B3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428" y="0"/>
            <a:ext cx="13112282" cy="74140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902"/>
            <a:ext cx="8107198" cy="1262227"/>
          </a:xfrm>
        </p:spPr>
        <p:txBody>
          <a:bodyPr>
            <a:normAutofit/>
          </a:bodyPr>
          <a:lstStyle/>
          <a:p>
            <a:r>
              <a:rPr lang="en-US" dirty="0" err="1"/>
              <a:t>Inicio</a:t>
            </a:r>
            <a:r>
              <a:rPr lang="en-US" dirty="0"/>
              <a:t> de Proyecto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01A283-6BB4-2213-1352-222EF2860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89" y="1777363"/>
            <a:ext cx="7695220" cy="545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8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CE20942-933C-853F-9194-F7FFD1B3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428" y="0"/>
            <a:ext cx="13112282" cy="74140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902"/>
            <a:ext cx="8107198" cy="1262227"/>
          </a:xfrm>
        </p:spPr>
        <p:txBody>
          <a:bodyPr>
            <a:normAutofit/>
          </a:bodyPr>
          <a:lstStyle/>
          <a:p>
            <a:r>
              <a:rPr lang="en-US" dirty="0" err="1"/>
              <a:t>Inicio</a:t>
            </a:r>
            <a:r>
              <a:rPr lang="en-US" dirty="0"/>
              <a:t> de Proyecto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8A0461-FE4B-77D0-0C4D-762410B36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11" y="1764796"/>
            <a:ext cx="7585075" cy="53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50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776</Words>
  <Application>Microsoft Macintosh PowerPoint</Application>
  <PresentationFormat>Panorámica</PresentationFormat>
  <Paragraphs>92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Open Sans</vt:lpstr>
      <vt:lpstr>Calibri</vt:lpstr>
      <vt:lpstr>Arial</vt:lpstr>
      <vt:lpstr>Consolas</vt:lpstr>
      <vt:lpstr>1_Office Theme</vt:lpstr>
      <vt:lpstr>3_Office Theme</vt:lpstr>
      <vt:lpstr>2_Office Theme</vt:lpstr>
      <vt:lpstr>Cómo desarrollar una API en .NET 6 usando App Services de Azure</vt:lpstr>
      <vt:lpstr>¿Que es una API?</vt:lpstr>
      <vt:lpstr>¿Que es una API-REST?</vt:lpstr>
      <vt:lpstr>OpenApi- Swagger</vt:lpstr>
      <vt:lpstr>Proyecto Api MVC con Azure App Service para desarrollo</vt:lpstr>
      <vt:lpstr>Repositorio del Demo en GitHub</vt:lpstr>
      <vt:lpstr>Inicio de Proyecto </vt:lpstr>
      <vt:lpstr>Inicio de Proyecto </vt:lpstr>
      <vt:lpstr>Inicio de Proyecto </vt:lpstr>
      <vt:lpstr>Problema a resolver :</vt:lpstr>
      <vt:lpstr>Paquetes Nuget a usar :</vt:lpstr>
      <vt:lpstr>Modelo de datos</vt:lpstr>
      <vt:lpstr>Modelo de datos codigo</vt:lpstr>
      <vt:lpstr>Modelo de datos codigo</vt:lpstr>
      <vt:lpstr>Presentación de PowerPoint</vt:lpstr>
      <vt:lpstr>Datos de contacto</vt:lpstr>
      <vt:lpstr>¡Gracias!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Juan Carlos Ricalde Poveda</cp:lastModifiedBy>
  <cp:revision>14</cp:revision>
  <dcterms:created xsi:type="dcterms:W3CDTF">2020-08-18T20:47:27Z</dcterms:created>
  <dcterms:modified xsi:type="dcterms:W3CDTF">2022-05-07T02:28:22Z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